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4003675" cy="3146425"/>
  <p:notesSz cx="6858000" cy="9144000"/>
  <p:defaultTextStyle>
    <a:defPPr>
      <a:defRPr lang="en-US"/>
    </a:defPPr>
    <a:lvl1pPr marL="0" algn="l" defTabSz="408554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1pPr>
    <a:lvl2pPr marL="204277" algn="l" defTabSz="408554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2pPr>
    <a:lvl3pPr marL="408554" algn="l" defTabSz="408554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3pPr>
    <a:lvl4pPr marL="612831" algn="l" defTabSz="408554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4pPr>
    <a:lvl5pPr marL="817108" algn="l" defTabSz="408554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5pPr>
    <a:lvl6pPr marL="1021385" algn="l" defTabSz="408554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6pPr>
    <a:lvl7pPr marL="1225662" algn="l" defTabSz="408554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7pPr>
    <a:lvl8pPr marL="1429939" algn="l" defTabSz="408554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8pPr>
    <a:lvl9pPr marL="1634216" algn="l" defTabSz="408554" rtl="0" eaLnBrk="1" latinLnBrk="0" hangingPunct="1">
      <a:defRPr sz="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15620"/>
    <p:restoredTop sz="94660"/>
  </p:normalViewPr>
  <p:slideViewPr>
    <p:cSldViewPr>
      <p:cViewPr varScale="1">
        <p:scale>
          <a:sx n="225" d="100"/>
          <a:sy n="225" d="100"/>
        </p:scale>
        <p:origin x="-2052" y="48"/>
      </p:cViewPr>
      <p:guideLst>
        <p:guide orient="horz" pos="991"/>
        <p:guide pos="126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0276" y="977431"/>
            <a:ext cx="3403124" cy="67444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0551" y="1782974"/>
            <a:ext cx="2802573" cy="804086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0427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40855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6128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8171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02138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2256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4299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6342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604153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052732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271306" y="57539"/>
            <a:ext cx="394112" cy="123162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7580" y="57539"/>
            <a:ext cx="1116998" cy="123162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626459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63490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16263" y="2021870"/>
            <a:ext cx="3403124" cy="624915"/>
          </a:xfrm>
        </p:spPr>
        <p:txBody>
          <a:bodyPr anchor="t"/>
          <a:lstStyle>
            <a:lvl1pPr algn="l">
              <a:defRPr sz="18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16263" y="1333590"/>
            <a:ext cx="3403124" cy="688280"/>
          </a:xfrm>
        </p:spPr>
        <p:txBody>
          <a:bodyPr anchor="b"/>
          <a:lstStyle>
            <a:lvl1pPr marL="0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1pPr>
            <a:lvl2pPr marL="204277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2pPr>
            <a:lvl3pPr marL="408554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3pPr>
            <a:lvl4pPr marL="612831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4pPr>
            <a:lvl5pPr marL="817108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5pPr>
            <a:lvl6pPr marL="1021385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6pPr>
            <a:lvl7pPr marL="1225662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7pPr>
            <a:lvl8pPr marL="1429939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8pPr>
            <a:lvl9pPr marL="1634216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004425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7581" y="336492"/>
            <a:ext cx="755555" cy="952668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09863" y="336492"/>
            <a:ext cx="755554" cy="952668"/>
          </a:xfrm>
        </p:spPr>
        <p:txBody>
          <a:bodyPr/>
          <a:lstStyle>
            <a:lvl1pPr>
              <a:defRPr sz="1300"/>
            </a:lvl1pPr>
            <a:lvl2pPr>
              <a:defRPr sz="11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293840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0184" y="126003"/>
            <a:ext cx="3603308" cy="524404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0184" y="704304"/>
            <a:ext cx="1768985" cy="293520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4277" indent="0">
              <a:buNone/>
              <a:defRPr sz="900" b="1"/>
            </a:lvl2pPr>
            <a:lvl3pPr marL="408554" indent="0">
              <a:buNone/>
              <a:defRPr sz="800" b="1"/>
            </a:lvl3pPr>
            <a:lvl4pPr marL="612831" indent="0">
              <a:buNone/>
              <a:defRPr sz="700" b="1"/>
            </a:lvl4pPr>
            <a:lvl5pPr marL="817108" indent="0">
              <a:buNone/>
              <a:defRPr sz="700" b="1"/>
            </a:lvl5pPr>
            <a:lvl6pPr marL="1021385" indent="0">
              <a:buNone/>
              <a:defRPr sz="700" b="1"/>
            </a:lvl6pPr>
            <a:lvl7pPr marL="1225662" indent="0">
              <a:buNone/>
              <a:defRPr sz="700" b="1"/>
            </a:lvl7pPr>
            <a:lvl8pPr marL="1429939" indent="0">
              <a:buNone/>
              <a:defRPr sz="700" b="1"/>
            </a:lvl8pPr>
            <a:lvl9pPr marL="1634216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00184" y="997825"/>
            <a:ext cx="1768985" cy="1812836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033811" y="704304"/>
            <a:ext cx="1769680" cy="293520"/>
          </a:xfrm>
        </p:spPr>
        <p:txBody>
          <a:bodyPr anchor="b"/>
          <a:lstStyle>
            <a:lvl1pPr marL="0" indent="0">
              <a:buNone/>
              <a:defRPr sz="1100" b="1"/>
            </a:lvl1pPr>
            <a:lvl2pPr marL="204277" indent="0">
              <a:buNone/>
              <a:defRPr sz="900" b="1"/>
            </a:lvl2pPr>
            <a:lvl3pPr marL="408554" indent="0">
              <a:buNone/>
              <a:defRPr sz="800" b="1"/>
            </a:lvl3pPr>
            <a:lvl4pPr marL="612831" indent="0">
              <a:buNone/>
              <a:defRPr sz="700" b="1"/>
            </a:lvl4pPr>
            <a:lvl5pPr marL="817108" indent="0">
              <a:buNone/>
              <a:defRPr sz="700" b="1"/>
            </a:lvl5pPr>
            <a:lvl6pPr marL="1021385" indent="0">
              <a:buNone/>
              <a:defRPr sz="700" b="1"/>
            </a:lvl6pPr>
            <a:lvl7pPr marL="1225662" indent="0">
              <a:buNone/>
              <a:defRPr sz="700" b="1"/>
            </a:lvl7pPr>
            <a:lvl8pPr marL="1429939" indent="0">
              <a:buNone/>
              <a:defRPr sz="700" b="1"/>
            </a:lvl8pPr>
            <a:lvl9pPr marL="1634216" indent="0">
              <a:buNone/>
              <a:defRPr sz="7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33811" y="997825"/>
            <a:ext cx="1769680" cy="1812836"/>
          </a:xfrm>
        </p:spPr>
        <p:txBody>
          <a:bodyPr/>
          <a:lstStyle>
            <a:lvl1pPr>
              <a:defRPr sz="1100"/>
            </a:lvl1pPr>
            <a:lvl2pPr>
              <a:defRPr sz="900"/>
            </a:lvl2pPr>
            <a:lvl3pPr>
              <a:defRPr sz="800"/>
            </a:lvl3pPr>
            <a:lvl4pPr>
              <a:defRPr sz="700"/>
            </a:lvl4pPr>
            <a:lvl5pPr>
              <a:defRPr sz="700"/>
            </a:lvl5pPr>
            <a:lvl6pPr>
              <a:defRPr sz="700"/>
            </a:lvl6pPr>
            <a:lvl7pPr>
              <a:defRPr sz="700"/>
            </a:lvl7pPr>
            <a:lvl8pPr>
              <a:defRPr sz="700"/>
            </a:lvl8pPr>
            <a:lvl9pPr>
              <a:defRPr sz="7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970713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2511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55214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0184" y="125274"/>
            <a:ext cx="1317181" cy="533144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65325" y="125274"/>
            <a:ext cx="2238166" cy="2685387"/>
          </a:xfrm>
        </p:spPr>
        <p:txBody>
          <a:bodyPr/>
          <a:lstStyle>
            <a:lvl1pPr>
              <a:defRPr sz="1400"/>
            </a:lvl1pPr>
            <a:lvl2pPr>
              <a:defRPr sz="1300"/>
            </a:lvl2pPr>
            <a:lvl3pPr>
              <a:defRPr sz="11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0184" y="658419"/>
            <a:ext cx="1317181" cy="2152242"/>
          </a:xfrm>
        </p:spPr>
        <p:txBody>
          <a:bodyPr/>
          <a:lstStyle>
            <a:lvl1pPr marL="0" indent="0">
              <a:buNone/>
              <a:defRPr sz="600"/>
            </a:lvl1pPr>
            <a:lvl2pPr marL="204277" indent="0">
              <a:buNone/>
              <a:defRPr sz="500"/>
            </a:lvl2pPr>
            <a:lvl3pPr marL="408554" indent="0">
              <a:buNone/>
              <a:defRPr sz="400"/>
            </a:lvl3pPr>
            <a:lvl4pPr marL="612831" indent="0">
              <a:buNone/>
              <a:defRPr sz="400"/>
            </a:lvl4pPr>
            <a:lvl5pPr marL="817108" indent="0">
              <a:buNone/>
              <a:defRPr sz="400"/>
            </a:lvl5pPr>
            <a:lvl6pPr marL="1021385" indent="0">
              <a:buNone/>
              <a:defRPr sz="400"/>
            </a:lvl6pPr>
            <a:lvl7pPr marL="1225662" indent="0">
              <a:buNone/>
              <a:defRPr sz="400"/>
            </a:lvl7pPr>
            <a:lvl8pPr marL="1429939" indent="0">
              <a:buNone/>
              <a:defRPr sz="400"/>
            </a:lvl8pPr>
            <a:lvl9pPr marL="1634216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168379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4748" y="2202498"/>
            <a:ext cx="2402205" cy="260017"/>
          </a:xfrm>
        </p:spPr>
        <p:txBody>
          <a:bodyPr anchor="b"/>
          <a:lstStyle>
            <a:lvl1pPr algn="l">
              <a:defRPr sz="9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784748" y="281139"/>
            <a:ext cx="2402205" cy="1887855"/>
          </a:xfrm>
        </p:spPr>
        <p:txBody>
          <a:bodyPr/>
          <a:lstStyle>
            <a:lvl1pPr marL="0" indent="0">
              <a:buNone/>
              <a:defRPr sz="1400"/>
            </a:lvl1pPr>
            <a:lvl2pPr marL="204277" indent="0">
              <a:buNone/>
              <a:defRPr sz="1300"/>
            </a:lvl2pPr>
            <a:lvl3pPr marL="408554" indent="0">
              <a:buNone/>
              <a:defRPr sz="1100"/>
            </a:lvl3pPr>
            <a:lvl4pPr marL="612831" indent="0">
              <a:buNone/>
              <a:defRPr sz="900"/>
            </a:lvl4pPr>
            <a:lvl5pPr marL="817108" indent="0">
              <a:buNone/>
              <a:defRPr sz="900"/>
            </a:lvl5pPr>
            <a:lvl6pPr marL="1021385" indent="0">
              <a:buNone/>
              <a:defRPr sz="900"/>
            </a:lvl6pPr>
            <a:lvl7pPr marL="1225662" indent="0">
              <a:buNone/>
              <a:defRPr sz="900"/>
            </a:lvl7pPr>
            <a:lvl8pPr marL="1429939" indent="0">
              <a:buNone/>
              <a:defRPr sz="900"/>
            </a:lvl8pPr>
            <a:lvl9pPr marL="1634216" indent="0">
              <a:buNone/>
              <a:defRPr sz="9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84748" y="2462515"/>
            <a:ext cx="2402205" cy="369268"/>
          </a:xfrm>
        </p:spPr>
        <p:txBody>
          <a:bodyPr/>
          <a:lstStyle>
            <a:lvl1pPr marL="0" indent="0">
              <a:buNone/>
              <a:defRPr sz="600"/>
            </a:lvl1pPr>
            <a:lvl2pPr marL="204277" indent="0">
              <a:buNone/>
              <a:defRPr sz="500"/>
            </a:lvl2pPr>
            <a:lvl3pPr marL="408554" indent="0">
              <a:buNone/>
              <a:defRPr sz="400"/>
            </a:lvl3pPr>
            <a:lvl4pPr marL="612831" indent="0">
              <a:buNone/>
              <a:defRPr sz="400"/>
            </a:lvl4pPr>
            <a:lvl5pPr marL="817108" indent="0">
              <a:buNone/>
              <a:defRPr sz="400"/>
            </a:lvl5pPr>
            <a:lvl6pPr marL="1021385" indent="0">
              <a:buNone/>
              <a:defRPr sz="400"/>
            </a:lvl6pPr>
            <a:lvl7pPr marL="1225662" indent="0">
              <a:buNone/>
              <a:defRPr sz="400"/>
            </a:lvl7pPr>
            <a:lvl8pPr marL="1429939" indent="0">
              <a:buNone/>
              <a:defRPr sz="400"/>
            </a:lvl8pPr>
            <a:lvl9pPr marL="1634216" indent="0">
              <a:buNone/>
              <a:defRPr sz="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6255536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00184" y="126003"/>
            <a:ext cx="3603308" cy="524404"/>
          </a:xfrm>
          <a:prstGeom prst="rect">
            <a:avLst/>
          </a:prstGeom>
        </p:spPr>
        <p:txBody>
          <a:bodyPr vert="horz" lIns="40855" tIns="20428" rIns="40855" bIns="20428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0184" y="734166"/>
            <a:ext cx="3603308" cy="2076495"/>
          </a:xfrm>
          <a:prstGeom prst="rect">
            <a:avLst/>
          </a:prstGeom>
        </p:spPr>
        <p:txBody>
          <a:bodyPr vert="horz" lIns="40855" tIns="20428" rIns="40855" bIns="20428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00184" y="2916270"/>
            <a:ext cx="934191" cy="167518"/>
          </a:xfrm>
          <a:prstGeom prst="rect">
            <a:avLst/>
          </a:prstGeom>
        </p:spPr>
        <p:txBody>
          <a:bodyPr vert="horz" lIns="40855" tIns="20428" rIns="40855" bIns="20428" rtlCol="0" anchor="ctr"/>
          <a:lstStyle>
            <a:lvl1pPr algn="l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77E749-2B75-47C6-89CE-7706409401A3}" type="datetimeFigureOut">
              <a:rPr lang="en-GB" smtClean="0"/>
              <a:t>03/07/2013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367923" y="2916270"/>
            <a:ext cx="1267830" cy="167518"/>
          </a:xfrm>
          <a:prstGeom prst="rect">
            <a:avLst/>
          </a:prstGeom>
        </p:spPr>
        <p:txBody>
          <a:bodyPr vert="horz" lIns="40855" tIns="20428" rIns="40855" bIns="20428" rtlCol="0" anchor="ctr"/>
          <a:lstStyle>
            <a:lvl1pPr algn="ct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869300" y="2916270"/>
            <a:ext cx="934191" cy="167518"/>
          </a:xfrm>
          <a:prstGeom prst="rect">
            <a:avLst/>
          </a:prstGeom>
        </p:spPr>
        <p:txBody>
          <a:bodyPr vert="horz" lIns="40855" tIns="20428" rIns="40855" bIns="20428" rtlCol="0" anchor="ctr"/>
          <a:lstStyle>
            <a:lvl1pPr algn="r">
              <a:defRPr sz="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7E42D9-320E-481B-8DDD-925CB5AAB9D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866322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08554" rtl="0" eaLnBrk="1" latinLnBrk="0" hangingPunct="1">
        <a:spcBef>
          <a:spcPct val="0"/>
        </a:spcBef>
        <a:buNone/>
        <a:defRPr sz="2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3208" indent="-153208" algn="l" defTabSz="408554" rtl="0" eaLnBrk="1" latinLnBrk="0" hangingPunct="1">
        <a:spcBef>
          <a:spcPct val="20000"/>
        </a:spcBef>
        <a:buFont typeface="Arial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31950" indent="-127673" algn="l" defTabSz="408554" rtl="0" eaLnBrk="1" latinLnBrk="0" hangingPunct="1">
        <a:spcBef>
          <a:spcPct val="20000"/>
        </a:spcBef>
        <a:buFont typeface="Arial" pitchFamily="34" charset="0"/>
        <a:buChar char="–"/>
        <a:defRPr sz="1300" kern="1200">
          <a:solidFill>
            <a:schemeClr val="tx1"/>
          </a:solidFill>
          <a:latin typeface="+mn-lt"/>
          <a:ea typeface="+mn-ea"/>
          <a:cs typeface="+mn-cs"/>
        </a:defRPr>
      </a:lvl2pPr>
      <a:lvl3pPr marL="510692" indent="-102138" algn="l" defTabSz="408554" rtl="0" eaLnBrk="1" latinLnBrk="0" hangingPunct="1">
        <a:spcBef>
          <a:spcPct val="20000"/>
        </a:spcBef>
        <a:buFont typeface="Arial" pitchFamily="34" charset="0"/>
        <a:buChar char="•"/>
        <a:defRPr sz="1100" kern="1200">
          <a:solidFill>
            <a:schemeClr val="tx1"/>
          </a:solidFill>
          <a:latin typeface="+mn-lt"/>
          <a:ea typeface="+mn-ea"/>
          <a:cs typeface="+mn-cs"/>
        </a:defRPr>
      </a:lvl3pPr>
      <a:lvl4pPr marL="714969" indent="-102138" algn="l" defTabSz="408554" rtl="0" eaLnBrk="1" latinLnBrk="0" hangingPunct="1">
        <a:spcBef>
          <a:spcPct val="20000"/>
        </a:spcBef>
        <a:buFont typeface="Arial" pitchFamily="34" charset="0"/>
        <a:buChar char="–"/>
        <a:defRPr sz="900" kern="1200">
          <a:solidFill>
            <a:schemeClr val="tx1"/>
          </a:solidFill>
          <a:latin typeface="+mn-lt"/>
          <a:ea typeface="+mn-ea"/>
          <a:cs typeface="+mn-cs"/>
        </a:defRPr>
      </a:lvl4pPr>
      <a:lvl5pPr marL="919246" indent="-102138" algn="l" defTabSz="408554" rtl="0" eaLnBrk="1" latinLnBrk="0" hangingPunct="1">
        <a:spcBef>
          <a:spcPct val="20000"/>
        </a:spcBef>
        <a:buFont typeface="Arial" pitchFamily="34" charset="0"/>
        <a:buChar char="»"/>
        <a:defRPr sz="900" kern="1200">
          <a:solidFill>
            <a:schemeClr val="tx1"/>
          </a:solidFill>
          <a:latin typeface="+mn-lt"/>
          <a:ea typeface="+mn-ea"/>
          <a:cs typeface="+mn-cs"/>
        </a:defRPr>
      </a:lvl5pPr>
      <a:lvl6pPr marL="1123523" indent="-102138" algn="l" defTabSz="408554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6pPr>
      <a:lvl7pPr marL="1327800" indent="-102138" algn="l" defTabSz="408554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7pPr>
      <a:lvl8pPr marL="1532077" indent="-102138" algn="l" defTabSz="408554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8pPr>
      <a:lvl9pPr marL="1736354" indent="-102138" algn="l" defTabSz="408554" rtl="0" eaLnBrk="1" latinLnBrk="0" hangingPunct="1">
        <a:spcBef>
          <a:spcPct val="20000"/>
        </a:spcBef>
        <a:buFont typeface="Arial" pitchFamily="34" charset="0"/>
        <a:buChar char="•"/>
        <a:defRPr sz="9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08554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204277" algn="l" defTabSz="408554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408554" algn="l" defTabSz="408554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612831" algn="l" defTabSz="408554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17108" algn="l" defTabSz="408554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21385" algn="l" defTabSz="408554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25662" algn="l" defTabSz="408554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29939" algn="l" defTabSz="408554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34216" algn="l" defTabSz="408554" rtl="0" eaLnBrk="1" latinLnBrk="0" hangingPunct="1">
        <a:defRPr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0"/>
            <a:ext cx="4003675" cy="32265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200" dirty="0" smtClean="0"/>
              <a:t>The </a:t>
            </a:r>
            <a:r>
              <a:rPr lang="en-GB" sz="1200" dirty="0"/>
              <a:t>Memristor Toolbox was created by</a:t>
            </a:r>
            <a:r>
              <a:rPr lang="en-GB" sz="1200" dirty="0" smtClean="0"/>
              <a:t>:</a:t>
            </a:r>
          </a:p>
          <a:p>
            <a:endParaRPr lang="en-GB" sz="1200" dirty="0"/>
          </a:p>
          <a:p>
            <a:pPr algn="ctr"/>
            <a:r>
              <a:rPr lang="en-GB" sz="1400" dirty="0" smtClean="0"/>
              <a:t>Raymond Carley </a:t>
            </a:r>
            <a:r>
              <a:rPr lang="en-GB" sz="1400" dirty="0"/>
              <a:t>&amp; Adrian </a:t>
            </a:r>
            <a:r>
              <a:rPr lang="en-GB" sz="1400" dirty="0" smtClean="0"/>
              <a:t>Walsh</a:t>
            </a:r>
          </a:p>
          <a:p>
            <a:pPr algn="ctr"/>
            <a:endParaRPr lang="en-GB" sz="1200" dirty="0" smtClean="0"/>
          </a:p>
          <a:p>
            <a:r>
              <a:rPr lang="en-GB" sz="1000" dirty="0" smtClean="0"/>
              <a:t>  as </a:t>
            </a:r>
            <a:r>
              <a:rPr lang="en-GB" sz="1000" dirty="0"/>
              <a:t>part of an Undergraduate Project </a:t>
            </a:r>
            <a:r>
              <a:rPr lang="en-GB" sz="1000" dirty="0" smtClean="0"/>
              <a:t>at University </a:t>
            </a:r>
            <a:r>
              <a:rPr lang="en-GB" sz="1000" dirty="0"/>
              <a:t>College Dublin, </a:t>
            </a:r>
            <a:r>
              <a:rPr lang="en-GB" sz="1000" dirty="0" smtClean="0"/>
              <a:t>Ireland</a:t>
            </a:r>
            <a:endParaRPr lang="en-GB" sz="1000" dirty="0"/>
          </a:p>
          <a:p>
            <a:endParaRPr lang="en-GB" sz="1000" dirty="0"/>
          </a:p>
          <a:p>
            <a:r>
              <a:rPr lang="en-GB" sz="1000" dirty="0" smtClean="0"/>
              <a:t>Supervisor</a:t>
            </a:r>
            <a:r>
              <a:rPr lang="en-GB" sz="1000" dirty="0"/>
              <a:t>: Prof. Orla </a:t>
            </a:r>
            <a:r>
              <a:rPr lang="en-GB" sz="1000" dirty="0" smtClean="0"/>
              <a:t>Feely</a:t>
            </a:r>
            <a:r>
              <a:rPr lang="en-GB" sz="1000" baseline="30000" dirty="0" smtClean="0"/>
              <a:t>1</a:t>
            </a:r>
            <a:endParaRPr lang="en-GB" sz="1000" baseline="30000" dirty="0"/>
          </a:p>
          <a:p>
            <a:r>
              <a:rPr lang="en-GB" sz="1000" dirty="0" smtClean="0"/>
              <a:t>Advisor</a:t>
            </a:r>
            <a:r>
              <a:rPr lang="en-GB" sz="1000" dirty="0"/>
              <a:t>: </a:t>
            </a:r>
            <a:r>
              <a:rPr lang="en-GB" sz="1000" dirty="0" err="1"/>
              <a:t>Dr.</a:t>
            </a:r>
            <a:r>
              <a:rPr lang="en-GB" sz="1000" dirty="0"/>
              <a:t> Alon </a:t>
            </a:r>
            <a:r>
              <a:rPr lang="en-GB" sz="1000" dirty="0" smtClean="0"/>
              <a:t>Ascoli</a:t>
            </a:r>
            <a:r>
              <a:rPr lang="en-GB" sz="1000" baseline="30000" dirty="0" smtClean="0"/>
              <a:t>2</a:t>
            </a:r>
          </a:p>
          <a:p>
            <a:endParaRPr lang="en-GB" sz="1000" baseline="30000" dirty="0"/>
          </a:p>
          <a:p>
            <a:r>
              <a:rPr lang="en-GB" sz="1000" baseline="30000" dirty="0" smtClean="0"/>
              <a:t>1</a:t>
            </a:r>
            <a:r>
              <a:rPr lang="en-GB" sz="1000" dirty="0" smtClean="0"/>
              <a:t>University College Dublin, Ireland</a:t>
            </a:r>
          </a:p>
          <a:p>
            <a:r>
              <a:rPr lang="en-GB" sz="1000" baseline="30000" dirty="0" smtClean="0"/>
              <a:t>2</a:t>
            </a:r>
            <a:r>
              <a:rPr lang="en-GB" sz="1000" dirty="0" smtClean="0"/>
              <a:t>TU Dresden, Germany</a:t>
            </a:r>
            <a:endParaRPr lang="en-GB" sz="1000" dirty="0"/>
          </a:p>
          <a:p>
            <a:endParaRPr lang="en-GB" sz="1050" baseline="30000" dirty="0" smtClean="0"/>
          </a:p>
          <a:p>
            <a:r>
              <a:rPr lang="en-GB" sz="1000" dirty="0" smtClean="0"/>
              <a:t>This Toolbox has been presented in the following paper:</a:t>
            </a:r>
          </a:p>
          <a:p>
            <a:r>
              <a:rPr lang="en-GB" sz="1000" dirty="0" smtClean="0"/>
              <a:t>A. Walsh, R. Carley, A. Ascoli, O. Feely, “</a:t>
            </a:r>
            <a:r>
              <a:rPr lang="en-GB" sz="1000" dirty="0"/>
              <a:t>Memristor Circuit Investigation through a new Tutorial </a:t>
            </a:r>
            <a:r>
              <a:rPr lang="en-GB" sz="1000" dirty="0" smtClean="0"/>
              <a:t>Toolbox</a:t>
            </a:r>
            <a:r>
              <a:rPr lang="en-GB" sz="1000" dirty="0" smtClean="0"/>
              <a:t>,” in </a:t>
            </a:r>
            <a:r>
              <a:rPr lang="en-IE" sz="1000" dirty="0"/>
              <a:t>Proc. European Conference on Circuit Theory and Design, Dresden, September 2013</a:t>
            </a:r>
            <a:r>
              <a:rPr lang="en-IE" sz="1000" dirty="0" smtClean="0"/>
              <a:t>.</a:t>
            </a:r>
            <a:endParaRPr lang="en-GB" sz="1000" dirty="0"/>
          </a:p>
          <a:p>
            <a:endParaRPr lang="en-GB" sz="1000" dirty="0"/>
          </a:p>
          <a:p>
            <a:r>
              <a:rPr lang="en-GB" sz="1000" dirty="0" smtClean="0"/>
              <a:t>Version </a:t>
            </a:r>
            <a:r>
              <a:rPr lang="en-GB" sz="1000" dirty="0" smtClean="0"/>
              <a:t>1.0</a:t>
            </a:r>
            <a:endParaRPr lang="en-GB" sz="1000" dirty="0"/>
          </a:p>
          <a:p>
            <a:r>
              <a:rPr lang="en-GB" sz="1000" dirty="0" smtClean="0"/>
              <a:t>© </a:t>
            </a:r>
            <a:r>
              <a:rPr lang="en-GB" sz="1000" dirty="0" smtClean="0"/>
              <a:t>July </a:t>
            </a:r>
            <a:r>
              <a:rPr lang="en-GB" sz="1000" dirty="0" smtClean="0"/>
              <a:t>2013</a:t>
            </a:r>
            <a:endParaRPr lang="en-GB" sz="1000" dirty="0"/>
          </a:p>
          <a:p>
            <a:r>
              <a:rPr lang="en-GB" sz="1000" smtClean="0"/>
              <a:t>www.ucd.ie/circuits/memristor</a:t>
            </a:r>
            <a:endParaRPr lang="en-GB" sz="1000" dirty="0"/>
          </a:p>
        </p:txBody>
      </p:sp>
    </p:spTree>
    <p:extLst>
      <p:ext uri="{BB962C8B-B14F-4D97-AF65-F5344CB8AC3E}">
        <p14:creationId xmlns:p14="http://schemas.microsoft.com/office/powerpoint/2010/main" val="27985449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272</TotalTime>
  <Words>104</Words>
  <Application>Microsoft Office PowerPoint</Application>
  <PresentationFormat>Custom</PresentationFormat>
  <Paragraphs>18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University College Dublin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Ray Carley</dc:creator>
  <cp:lastModifiedBy>Ray Carley</cp:lastModifiedBy>
  <cp:revision>8</cp:revision>
  <dcterms:created xsi:type="dcterms:W3CDTF">2013-04-16T11:23:30Z</dcterms:created>
  <dcterms:modified xsi:type="dcterms:W3CDTF">2013-07-03T19:37:43Z</dcterms:modified>
</cp:coreProperties>
</file>

<file path=docProps/thumbnail.jpeg>
</file>